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02" r:id="rId14"/>
    <p:sldId id="269" r:id="rId15"/>
    <p:sldId id="270" r:id="rId16"/>
    <p:sldId id="287" r:id="rId17"/>
    <p:sldId id="288" r:id="rId18"/>
    <p:sldId id="289" r:id="rId19"/>
    <p:sldId id="290" r:id="rId20"/>
    <p:sldId id="291" r:id="rId21"/>
    <p:sldId id="292" r:id="rId22"/>
    <p:sldId id="271" r:id="rId23"/>
    <p:sldId id="272" r:id="rId24"/>
    <p:sldId id="273" r:id="rId25"/>
    <p:sldId id="275" r:id="rId26"/>
    <p:sldId id="285" r:id="rId27"/>
    <p:sldId id="286" r:id="rId28"/>
    <p:sldId id="293" r:id="rId29"/>
    <p:sldId id="294" r:id="rId30"/>
    <p:sldId id="295" r:id="rId31"/>
    <p:sldId id="296" r:id="rId32"/>
    <p:sldId id="297" r:id="rId33"/>
    <p:sldId id="303" r:id="rId34"/>
    <p:sldId id="304" r:id="rId35"/>
    <p:sldId id="305" r:id="rId36"/>
    <p:sldId id="306" r:id="rId37"/>
    <p:sldId id="298" r:id="rId38"/>
    <p:sldId id="299" r:id="rId39"/>
    <p:sldId id="300" r:id="rId40"/>
    <p:sldId id="301" r:id="rId41"/>
    <p:sldId id="274" r:id="rId42"/>
    <p:sldId id="276" r:id="rId43"/>
    <p:sldId id="277" r:id="rId44"/>
    <p:sldId id="278" r:id="rId45"/>
    <p:sldId id="279" r:id="rId46"/>
    <p:sldId id="280" r:id="rId47"/>
    <p:sldId id="281" r:id="rId48"/>
    <p:sldId id="282" r:id="rId49"/>
    <p:sldId id="283" r:id="rId50"/>
    <p:sldId id="284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3219ED-FD4C-49D4-8B3A-D9A90179D37E}" type="datetimeFigureOut">
              <a:rPr lang="en-CA" smtClean="0"/>
              <a:t>2/18/2015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899844D-E537-4A5F-9B93-15678D8F46B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Chemistry for biologists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Quiz review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name and indicate the number of subatomic particles for each of the following Radioisotopes: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131</a:t>
            </a: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53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78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53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131</a:t>
            </a: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name and indicate the number of subatomic particles for each of the following Radioisotopes: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kumimoji="0"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131</a:t>
            </a: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kumimoji="0"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29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38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29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131</a:t>
            </a: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An atom has 8 protons, draw an electron shell model for this atom.  How many unpaired electrons does this element have?  What is the name of this element?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pic>
        <p:nvPicPr>
          <p:cNvPr id="36866" name="Picture 2" descr="http://montessorimuddle.org/wp-content/uploads/2012/02/Oxygen-she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40"/>
            <a:ext cx="4175873" cy="424847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3429000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2 unpaired electrons</a:t>
            </a:r>
            <a:endParaRPr lang="en-CA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267744" y="3645024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2267744" y="3645024"/>
            <a:ext cx="259228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Draw a Lewis diagram for the following element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15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Phosphorus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15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Phosphorus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7346" name="Picture 2" descr="http://www.avon-chemistry.com/lewis_do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343375"/>
            <a:ext cx="93345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Draw a Lewis diagram for the following element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15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Carbon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15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Carbon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9394" name="Picture 2" descr="https://erinmschumacher.files.wordpress.com/2013/10/carbon-lewis-d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365104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100" dirty="0" smtClean="0"/>
              <a:t>1.  Copy the following table on your white board and complete it.  For atomic mass, simply round up to the nearest whole number.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7" y="2744025"/>
          <a:ext cx="7848874" cy="2989231"/>
        </p:xfrm>
        <a:graphic>
          <a:graphicData uri="http://schemas.openxmlformats.org/drawingml/2006/table">
            <a:tbl>
              <a:tblPr/>
              <a:tblGrid>
                <a:gridCol w="1569611"/>
                <a:gridCol w="1569611"/>
                <a:gridCol w="1569611"/>
                <a:gridCol w="1569611"/>
                <a:gridCol w="1570430"/>
              </a:tblGrid>
              <a:tr h="854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 of element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Symbol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Number of protons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Number of neutrons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Atomic mass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Neon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Arial Narrow"/>
                          <a:ea typeface="Calibri"/>
                          <a:cs typeface="Times New Roman"/>
                        </a:rPr>
                        <a:t>20</a:t>
                      </a:r>
                      <a:endParaRPr lang="en-C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latin typeface="Arial Narrow"/>
                          <a:ea typeface="Calibri"/>
                          <a:cs typeface="Times New Roman"/>
                        </a:rPr>
                        <a:t>Cl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17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Arial Narrow"/>
                          <a:ea typeface="Calibri"/>
                          <a:cs typeface="Times New Roman"/>
                        </a:rPr>
                        <a:t>28</a:t>
                      </a:r>
                      <a:endParaRPr lang="en-C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31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52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Arial Narrow"/>
                          <a:ea typeface="Calibri"/>
                          <a:cs typeface="Times New Roman"/>
                        </a:rPr>
                        <a:t>110</a:t>
                      </a:r>
                      <a:endParaRPr lang="en-C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Draw a Lewis diagram for the following Molecule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15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Water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6" y="3717032"/>
          <a:ext cx="7608168" cy="20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Lewis Diagram</a:t>
                      </a:r>
                      <a:endParaRPr lang="en-CA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Water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42" name="Picture 2" descr="http://janison.cyriljackson.wa.edu.au/Janison/Science/Chem3A3B/WestOne/Chem3A/content/005_molecules/images/pic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509120"/>
            <a:ext cx="1905000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4)  How do polar covalent bonds and non-polar covalent bonds differ?</a:t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pic>
        <p:nvPicPr>
          <p:cNvPr id="40962" name="Picture 2" descr="http://2012books.lardbucket.org/books/principles-of-general-chemistry-v1.0/section_12/679fdbbd60e31f9fd4067f5f482a8f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11698"/>
            <a:ext cx="5328592" cy="474630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2348880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No significant difference in </a:t>
            </a:r>
            <a:r>
              <a:rPr lang="en-CA" dirty="0" err="1" smtClean="0"/>
              <a:t>electronegativity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23528" y="508518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S</a:t>
            </a:r>
            <a:r>
              <a:rPr lang="en-CA" dirty="0" smtClean="0"/>
              <a:t>ignificant difference in </a:t>
            </a:r>
            <a:r>
              <a:rPr lang="en-CA" dirty="0" err="1" smtClean="0"/>
              <a:t>electronegativity</a:t>
            </a:r>
            <a:r>
              <a:rPr lang="en-CA" dirty="0" smtClean="0"/>
              <a:t> (between 0.5 and 1.7)</a:t>
            </a:r>
            <a:endParaRPr lang="en-CA" dirty="0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3131840" y="2708920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2843808" y="5445224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In a bond between nitrogen and hydrogen (N - H), which atom will the electrons closer to?  Explain you reasoning.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Answer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b="1" dirty="0" err="1" smtClean="0"/>
              <a:t>electronegativity</a:t>
            </a:r>
            <a:r>
              <a:rPr lang="en-CA" dirty="0" smtClean="0"/>
              <a:t> of Nitrogen is 3.0 while the </a:t>
            </a:r>
            <a:r>
              <a:rPr lang="en-CA" b="1" dirty="0" err="1" smtClean="0"/>
              <a:t>electronegativity</a:t>
            </a:r>
            <a:r>
              <a:rPr lang="en-CA" dirty="0" smtClean="0"/>
              <a:t> of Hydrogen is 2.1.  In other words, Nitrogen has more “pull” on the shared electrons and they will closer to </a:t>
            </a:r>
            <a:r>
              <a:rPr lang="en-CA" b="1" dirty="0" smtClean="0"/>
              <a:t>N</a:t>
            </a:r>
            <a:r>
              <a:rPr lang="en-CA" dirty="0" smtClean="0"/>
              <a:t> than </a:t>
            </a:r>
            <a:r>
              <a:rPr lang="en-CA" b="1" dirty="0" smtClean="0"/>
              <a:t>H</a:t>
            </a:r>
          </a:p>
          <a:p>
            <a:endParaRPr lang="en-CA" dirty="0" smtClean="0"/>
          </a:p>
          <a:p>
            <a:r>
              <a:rPr lang="en-CA" dirty="0" smtClean="0"/>
              <a:t>Because of this, Nitrogen becomes slightly negative and hydrogen become slightly positive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are the main differences between ionic bonds and covalent bonds?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/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7" y="1823275"/>
          <a:ext cx="7488833" cy="3981989"/>
        </p:xfrm>
        <a:graphic>
          <a:graphicData uri="http://schemas.openxmlformats.org/drawingml/2006/table">
            <a:tbl>
              <a:tblPr/>
              <a:tblGrid>
                <a:gridCol w="1008112"/>
                <a:gridCol w="3188838"/>
                <a:gridCol w="3291883"/>
              </a:tblGrid>
              <a:tr h="336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chemeClr val="bg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Ionic Bonding</a:t>
                      </a:r>
                      <a:endParaRPr lang="en-CA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chemeClr val="bg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Covalent Bonding</a:t>
                      </a:r>
                      <a:endParaRPr lang="en-CA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54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Arial Narrow"/>
                          <a:ea typeface="Calibri"/>
                          <a:cs typeface="Times New Roman"/>
                        </a:rPr>
                        <a:t>Between</a:t>
                      </a:r>
                      <a:endParaRPr lang="en-C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Metal and non-Metal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Two or more non-metals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Arial Narrow"/>
                          <a:ea typeface="Calibri"/>
                          <a:cs typeface="Times New Roman"/>
                        </a:rPr>
                        <a:t>Mechanism</a:t>
                      </a:r>
                      <a:endParaRPr lang="en-C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latin typeface="Arial Narrow"/>
                          <a:ea typeface="Calibri"/>
                          <a:cs typeface="Times New Roman"/>
                        </a:rPr>
                        <a:t>TOTAL TRANSFER OF ELECTRONS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Metal </a:t>
                      </a: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loses </a:t>
                      </a:r>
                      <a:r>
                        <a:rPr lang="en-CA" sz="1200" b="1" dirty="0">
                          <a:latin typeface="Arial Narrow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CATION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Non-metal </a:t>
                      </a: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Gains </a:t>
                      </a:r>
                      <a:r>
                        <a:rPr lang="en-CA" sz="1200" b="1" dirty="0" smtClean="0">
                          <a:latin typeface="Arial Narrow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ANION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Valence electrons are </a:t>
                      </a:r>
                      <a:r>
                        <a:rPr lang="en-CA" sz="1200" b="1" dirty="0">
                          <a:latin typeface="Arial Narrow"/>
                          <a:ea typeface="Calibri"/>
                          <a:cs typeface="Times New Roman"/>
                        </a:rPr>
                        <a:t>shared</a:t>
                      </a:r>
                      <a:r>
                        <a:rPr lang="en-CA" sz="1200" dirty="0">
                          <a:latin typeface="Arial Narrow"/>
                          <a:ea typeface="Calibri"/>
                          <a:cs typeface="Times New Roman"/>
                        </a:rPr>
                        <a:t> (up to four shared pairs)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latin typeface="Arial Narrow"/>
                          <a:ea typeface="Calibri"/>
                          <a:cs typeface="Times New Roman"/>
                        </a:rPr>
                        <a:t>Difference in </a:t>
                      </a:r>
                      <a:r>
                        <a:rPr lang="en-CA" sz="1000" b="1" dirty="0" err="1" smtClean="0">
                          <a:latin typeface="Arial Narrow"/>
                          <a:ea typeface="Calibri"/>
                          <a:cs typeface="Times New Roman"/>
                        </a:rPr>
                        <a:t>Electronegativity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noProof="0" dirty="0" smtClean="0">
                          <a:latin typeface="Arial Narrow"/>
                          <a:ea typeface="Calibri"/>
                          <a:cs typeface="Times New Roman"/>
                        </a:rPr>
                        <a:t>Greater</a:t>
                      </a:r>
                      <a:r>
                        <a:rPr lang="en-CA" sz="1200" baseline="0" noProof="0" dirty="0" smtClean="0">
                          <a:latin typeface="Arial Narrow"/>
                          <a:ea typeface="Calibri"/>
                          <a:cs typeface="Times New Roman"/>
                        </a:rPr>
                        <a:t> than 1.7</a:t>
                      </a:r>
                      <a:endParaRPr lang="en-CA" sz="1200" noProof="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Polar – between 0.5 and 1.7  / </a:t>
                      </a:r>
                      <a:r>
                        <a:rPr lang="en-CA" sz="1200" baseline="0" dirty="0" smtClean="0">
                          <a:latin typeface="Arial Narrow"/>
                          <a:ea typeface="Calibri"/>
                          <a:cs typeface="Times New Roman"/>
                        </a:rPr>
                        <a:t>  Non-polar less than 0.5</a:t>
                      </a: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latin typeface="Arial Narrow"/>
                          <a:ea typeface="Calibri"/>
                          <a:cs typeface="Times New Roman"/>
                        </a:rPr>
                        <a:t>Strength of bonds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Strong Bonds</a:t>
                      </a: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Weak Bonds</a:t>
                      </a: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Calibri"/>
                          <a:cs typeface="Times New Roman"/>
                        </a:rPr>
                        <a:t>Water solubility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Soluble in water</a:t>
                      </a: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 Narrow"/>
                          <a:ea typeface="Calibri"/>
                          <a:cs typeface="Times New Roman"/>
                        </a:rPr>
                        <a:t>Insoluble in water</a:t>
                      </a: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 dirty="0">
                          <a:latin typeface="Arial Narrow"/>
                          <a:ea typeface="Calibri"/>
                          <a:cs typeface="Times New Roman"/>
                        </a:rPr>
                        <a:t>Structure</a:t>
                      </a:r>
                      <a:endParaRPr lang="en-C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Calibri"/>
                        </a:rPr>
                        <a:t>Crystal Lattice </a:t>
                      </a:r>
                      <a:endParaRPr lang="en-CA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Calibri"/>
                        </a:rPr>
                        <a:t>Individual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Calibri"/>
                        </a:rPr>
                        <a:t>molecules. Structures vary greatly depending on how individual molecules interact with each other. Depends mostly on: polarity, size and 3D shape </a:t>
                      </a:r>
                      <a:endParaRPr lang="en-CA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82" name="Right Arrow 2"/>
          <p:cNvSpPr>
            <a:spLocks noChangeArrowheads="1"/>
          </p:cNvSpPr>
          <p:nvPr/>
        </p:nvSpPr>
        <p:spPr bwMode="auto">
          <a:xfrm>
            <a:off x="3491880" y="3168526"/>
            <a:ext cx="228600" cy="44450"/>
          </a:xfrm>
          <a:prstGeom prst="rightArrow">
            <a:avLst>
              <a:gd name="adj1" fmla="val 50000"/>
              <a:gd name="adj2" fmla="val 51429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181" name="Right Arrow 3"/>
          <p:cNvSpPr>
            <a:spLocks noChangeArrowheads="1"/>
          </p:cNvSpPr>
          <p:nvPr/>
        </p:nvSpPr>
        <p:spPr bwMode="auto">
          <a:xfrm>
            <a:off x="3306713" y="2952502"/>
            <a:ext cx="257175" cy="44450"/>
          </a:xfrm>
          <a:prstGeom prst="rightArrow">
            <a:avLst>
              <a:gd name="adj1" fmla="val 50000"/>
              <a:gd name="adj2" fmla="val 50705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3272" cy="1066800"/>
          </a:xfrm>
        </p:spPr>
        <p:txBody>
          <a:bodyPr>
            <a:noAutofit/>
          </a:bodyPr>
          <a:lstStyle/>
          <a:p>
            <a:r>
              <a:rPr lang="en-CA" sz="2800" dirty="0" smtClean="0"/>
              <a:t>Water is a polar molecule.  Explain how the polarity of water accounts for its lattice structure.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3272" cy="1066800"/>
          </a:xfrm>
        </p:spPr>
        <p:txBody>
          <a:bodyPr>
            <a:noAutofit/>
          </a:bodyPr>
          <a:lstStyle/>
          <a:p>
            <a:r>
              <a:rPr lang="en-CA" sz="2800" dirty="0" smtClean="0"/>
              <a:t>Answer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/>
          <a:lstStyle/>
          <a:p>
            <a:r>
              <a:rPr lang="en-CA" dirty="0" smtClean="0"/>
              <a:t>The polarity of water helps the formation of hydrogen bonds among water molecules. Hydrogen bonds creates the lattice structure of water.</a:t>
            </a:r>
            <a:endParaRPr lang="en-CA" dirty="0"/>
          </a:p>
        </p:txBody>
      </p:sp>
      <p:pic>
        <p:nvPicPr>
          <p:cNvPr id="63490" name="Picture 2" descr="http://www.elmhurst.edu/~chm/vchembook/images2/160hbondwa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39"/>
            <a:ext cx="2741084" cy="2878139"/>
          </a:xfrm>
          <a:prstGeom prst="rect">
            <a:avLst/>
          </a:prstGeom>
          <a:noFill/>
        </p:spPr>
      </p:pic>
      <p:pic>
        <p:nvPicPr>
          <p:cNvPr id="63492" name="Picture 4" descr="http://galedc.com/uploads/c798aead433203cb7c4b07fb1baa31ed21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884561"/>
            <a:ext cx="2592288" cy="2856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7" y="2744025"/>
          <a:ext cx="7848874" cy="2989231"/>
        </p:xfrm>
        <a:graphic>
          <a:graphicData uri="http://schemas.openxmlformats.org/drawingml/2006/table">
            <a:tbl>
              <a:tblPr/>
              <a:tblGrid>
                <a:gridCol w="1569611"/>
                <a:gridCol w="1569611"/>
                <a:gridCol w="1569611"/>
                <a:gridCol w="1569611"/>
                <a:gridCol w="1570430"/>
              </a:tblGrid>
              <a:tr h="854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 of element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Symbol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Number of protons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Number of neutrons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Atomic mass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Neon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Ne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20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Chlorine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latin typeface="Arial Narrow"/>
                          <a:ea typeface="Calibri"/>
                          <a:cs typeface="Times New Roman"/>
                        </a:rPr>
                        <a:t>Cl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17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18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35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Nickel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Ni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latin typeface="Arial Narrow"/>
                          <a:ea typeface="Calibri"/>
                          <a:cs typeface="Times New Roman"/>
                        </a:rPr>
                        <a:t>28</a:t>
                      </a:r>
                      <a:endParaRPr lang="en-C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31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59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Chromium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Cr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24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28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52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Tungsten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W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74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 Narrow"/>
                          <a:ea typeface="Calibri"/>
                          <a:cs typeface="Times New Roman"/>
                        </a:rPr>
                        <a:t>110</a:t>
                      </a:r>
                      <a:endParaRPr lang="en-C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 Narrow"/>
                          <a:ea typeface="Calibri"/>
                          <a:cs typeface="Times New Roman"/>
                        </a:rPr>
                        <a:t>184</a:t>
                      </a:r>
                      <a:endParaRPr lang="en-CA" sz="1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056"/>
            <a:ext cx="8229600" cy="1066800"/>
          </a:xfrm>
        </p:spPr>
        <p:txBody>
          <a:bodyPr>
            <a:noAutofit/>
          </a:bodyPr>
          <a:lstStyle/>
          <a:p>
            <a:r>
              <a:rPr lang="en-CA" sz="2800" dirty="0" smtClean="0"/>
              <a:t>Potassium chloride, </a:t>
            </a:r>
            <a:r>
              <a:rPr lang="en-CA" sz="2800" dirty="0" err="1" smtClean="0"/>
              <a:t>KBr</a:t>
            </a:r>
            <a:r>
              <a:rPr lang="en-CA" sz="2800" dirty="0" smtClean="0"/>
              <a:t> is an ionic compound.  Describe what happens to its ions when it is dissolved in water.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056"/>
            <a:ext cx="8229600" cy="1066800"/>
          </a:xfrm>
        </p:spPr>
        <p:txBody>
          <a:bodyPr>
            <a:noAutofit/>
          </a:bodyPr>
          <a:lstStyle/>
          <a:p>
            <a:r>
              <a:rPr lang="en-CA" sz="2800" dirty="0" smtClean="0"/>
              <a:t>Answer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potassium bromide, </a:t>
            </a:r>
            <a:r>
              <a:rPr lang="en-CA" dirty="0" err="1" smtClean="0"/>
              <a:t>KBr</a:t>
            </a:r>
            <a:r>
              <a:rPr lang="en-CA" dirty="0" smtClean="0"/>
              <a:t>, is dissolved in water it dissociates into potassium ions, K+ , and bromine ions, Br– ions. These ions are enveloped by water molecules (due </a:t>
            </a:r>
            <a:r>
              <a:rPr lang="en-CA" smtClean="0"/>
              <a:t>to water’s </a:t>
            </a:r>
            <a:r>
              <a:rPr lang="en-CA" dirty="0" smtClean="0"/>
              <a:t>polarity) to form a </a:t>
            </a:r>
            <a:r>
              <a:rPr lang="en-CA" b="1" dirty="0" smtClean="0"/>
              <a:t>surface coat </a:t>
            </a:r>
            <a:r>
              <a:rPr lang="en-CA" dirty="0" smtClean="0"/>
              <a:t>also called </a:t>
            </a:r>
            <a:r>
              <a:rPr lang="en-CA" b="1" dirty="0" smtClean="0"/>
              <a:t>hydration shell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			***Picture on next slide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www.ltcconline.net/stevenson/2008CHM101Fall/CHM101LectureNotes20081022_files/imag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48680"/>
            <a:ext cx="4894684" cy="5945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this type of reaction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39" y="2186828"/>
            <a:ext cx="4639322" cy="42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18803"/>
            <a:ext cx="4639322" cy="42582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1600" y="2924944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Hydrolysis!</a:t>
            </a:r>
          </a:p>
          <a:p>
            <a:pPr algn="ctr"/>
            <a:r>
              <a:rPr lang="en-US" dirty="0" smtClean="0"/>
              <a:t>Notice the addition of water will break the bond, and create 2 products</a:t>
            </a:r>
            <a:endParaRPr lang="en-CA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3491880" y="3717032"/>
            <a:ext cx="1224136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products of this reaction?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HNO3  + </a:t>
            </a:r>
            <a:r>
              <a:rPr lang="en-US" dirty="0" err="1" smtClean="0"/>
              <a:t>NaOH</a:t>
            </a:r>
            <a:r>
              <a:rPr lang="en-US" dirty="0" smtClean="0"/>
              <a:t>    </a:t>
            </a:r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35896" y="3933056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1600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(Acid)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3785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(Base)</a:t>
            </a: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/>
              <a:t>+ </a:t>
            </a:r>
            <a:r>
              <a:rPr lang="en-US" dirty="0" err="1" smtClean="0"/>
              <a:t>NaOH</a:t>
            </a:r>
            <a:r>
              <a:rPr lang="en-US" dirty="0" smtClean="0"/>
              <a:t>		H</a:t>
            </a:r>
            <a:r>
              <a:rPr lang="en-US" baseline="-25000" dirty="0" smtClean="0"/>
              <a:t>2</a:t>
            </a:r>
            <a:r>
              <a:rPr lang="en-US" dirty="0" smtClean="0"/>
              <a:t>O   +  NaNO</a:t>
            </a:r>
            <a:r>
              <a:rPr lang="en-US" baseline="-25000" dirty="0" smtClean="0"/>
              <a:t>3</a:t>
            </a:r>
            <a:r>
              <a:rPr lang="en-US" dirty="0" smtClean="0"/>
              <a:t>    </a:t>
            </a:r>
            <a:endParaRPr lang="en-CA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(Acid)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3785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(Base)</a:t>
            </a:r>
            <a:endParaRPr lang="en-CA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35896" y="3933056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1064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(Water)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4227314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(Salt)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86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 acids and bases differ in terms of how they behave when added to pure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Acids when placed in aqueous solution cause the production of </a:t>
            </a:r>
            <a:r>
              <a:rPr lang="en-CA" b="1" dirty="0" err="1" smtClean="0"/>
              <a:t>hydronium</a:t>
            </a:r>
            <a:r>
              <a:rPr lang="en-CA" b="1" dirty="0" smtClean="0"/>
              <a:t> ions</a:t>
            </a:r>
            <a:r>
              <a:rPr lang="en-CA" dirty="0" smtClean="0"/>
              <a:t>, increasing Proton </a:t>
            </a:r>
            <a:r>
              <a:rPr lang="en-CA" b="1" dirty="0" smtClean="0"/>
              <a:t>(H+)</a:t>
            </a:r>
            <a:r>
              <a:rPr lang="en-CA" dirty="0" smtClean="0"/>
              <a:t> concentration and </a:t>
            </a:r>
            <a:r>
              <a:rPr lang="en-CA" b="1" dirty="0" smtClean="0">
                <a:solidFill>
                  <a:srgbClr val="C00000"/>
                </a:solidFill>
              </a:rPr>
              <a:t>lowering the </a:t>
            </a:r>
            <a:r>
              <a:rPr lang="en-CA" b="1" dirty="0" err="1" smtClean="0">
                <a:solidFill>
                  <a:srgbClr val="C00000"/>
                </a:solidFill>
              </a:rPr>
              <a:t>pH.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</a:p>
          <a:p>
            <a:endParaRPr lang="en-CA" b="1" dirty="0" smtClean="0">
              <a:solidFill>
                <a:srgbClr val="C00000"/>
              </a:solidFill>
            </a:endParaRPr>
          </a:p>
          <a:p>
            <a:r>
              <a:rPr lang="en-CA" dirty="0" smtClean="0"/>
              <a:t>Bases cause the production of </a:t>
            </a:r>
            <a:r>
              <a:rPr lang="en-CA" b="1" dirty="0" smtClean="0"/>
              <a:t>hydroxide ions </a:t>
            </a:r>
            <a:r>
              <a:rPr lang="en-CA" dirty="0" smtClean="0"/>
              <a:t>in aqueous solution, increasing </a:t>
            </a:r>
            <a:r>
              <a:rPr lang="en-CA" b="1" dirty="0" smtClean="0"/>
              <a:t>OH–</a:t>
            </a:r>
            <a:r>
              <a:rPr lang="en-CA" dirty="0" smtClean="0"/>
              <a:t> concentration, and </a:t>
            </a:r>
            <a:r>
              <a:rPr lang="en-CA" b="1" dirty="0" smtClean="0">
                <a:solidFill>
                  <a:srgbClr val="C00000"/>
                </a:solidFill>
              </a:rPr>
              <a:t>raising the </a:t>
            </a:r>
            <a:r>
              <a:rPr lang="en-CA" b="1" dirty="0" err="1" smtClean="0">
                <a:solidFill>
                  <a:srgbClr val="C00000"/>
                </a:solidFill>
              </a:rPr>
              <a:t>pH</a:t>
            </a:r>
            <a:r>
              <a:rPr lang="en-CA" dirty="0" err="1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a hydrocarbon.  Are these types of molecules polar?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name and indicate the number of subatomic particles for each of the following Radioisotopes: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501008"/>
          <a:ext cx="741682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r>
                        <a:rPr kumimoji="0" lang="en-C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Molecules consisting of only carbon atoms bonded to hydrogen atoms are called </a:t>
            </a:r>
            <a:r>
              <a:rPr lang="en-CA" b="1" dirty="0" smtClean="0"/>
              <a:t>hydrocarbons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These are </a:t>
            </a:r>
            <a:r>
              <a:rPr lang="en-CA" b="1" dirty="0" smtClean="0"/>
              <a:t>non-polar</a:t>
            </a:r>
            <a:r>
              <a:rPr lang="en-CA" dirty="0" smtClean="0"/>
              <a:t> molecules due to the insignificant ( less than 0.5) difference in </a:t>
            </a:r>
            <a:r>
              <a:rPr lang="en-CA" dirty="0" err="1" smtClean="0"/>
              <a:t>electronegativity</a:t>
            </a:r>
            <a:r>
              <a:rPr lang="en-CA" dirty="0" smtClean="0"/>
              <a:t>.  Non polar molecules (no charge) are considerer </a:t>
            </a:r>
            <a:r>
              <a:rPr lang="en-CA" b="1" dirty="0" smtClean="0"/>
              <a:t>hydrophobic</a:t>
            </a:r>
            <a:r>
              <a:rPr lang="en-CA" dirty="0" smtClean="0"/>
              <a:t> (not strongly attracted to water)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functional group in each of the molecules by circling and naming each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21088"/>
            <a:ext cx="178778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 smtClean="0">
                          <a:latin typeface="Arial Narrow"/>
                          <a:ea typeface="Calibri"/>
                          <a:cs typeface="Times New Roman"/>
                        </a:rPr>
                        <a:t>Hydroxyl</a:t>
                      </a:r>
                      <a:endParaRPr lang="en-CA" sz="2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Alcohols and Carbohydrates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21088"/>
            <a:ext cx="178778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functional group in each of the molecules by circling and naming each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1351012" cy="101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Carbonyl (</a:t>
                      </a:r>
                      <a:r>
                        <a:rPr lang="en-CA" sz="2400" dirty="0" err="1" smtClean="0">
                          <a:latin typeface="Arial Narrow"/>
                          <a:ea typeface="Calibri"/>
                          <a:cs typeface="Times New Roman"/>
                        </a:rPr>
                        <a:t>Aldehyde</a:t>
                      </a: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Carbohydrates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1351012" cy="101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functional group in each of the molecules by circling and naming each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933056"/>
            <a:ext cx="792088" cy="141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 smtClean="0">
                          <a:latin typeface="Arial Narrow"/>
                          <a:ea typeface="Calibri"/>
                          <a:cs typeface="Times New Roman"/>
                        </a:rPr>
                        <a:t>Carboxyl</a:t>
                      </a:r>
                      <a:endParaRPr lang="en-CA" sz="2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 smtClean="0">
                          <a:latin typeface="Arial Narrow"/>
                          <a:ea typeface="Calibri"/>
                          <a:cs typeface="Times New Roman"/>
                        </a:rPr>
                        <a:t>Amino Acids and Fatty Acids (lipids)</a:t>
                      </a:r>
                      <a:endParaRPr lang="en-CA" sz="2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933056"/>
            <a:ext cx="792088" cy="141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functional group in each of the molecules by circling and naming each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05064"/>
            <a:ext cx="2232248" cy="120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139925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636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0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Carbonyl (</a:t>
                      </a:r>
                      <a:r>
                        <a:rPr lang="en-CA" sz="2400" dirty="0" err="1" smtClean="0">
                          <a:latin typeface="Arial Narrow"/>
                          <a:ea typeface="Calibri"/>
                          <a:cs typeface="Times New Roman"/>
                        </a:rPr>
                        <a:t>Ketone</a:t>
                      </a: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Carbohydrates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05064"/>
            <a:ext cx="2232248" cy="120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functional group in each of the molecules by circling and naming each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59" y="3233291"/>
          <a:ext cx="7920882" cy="2355949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701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654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05064"/>
            <a:ext cx="23336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Answer</a:t>
            </a:r>
            <a:endParaRPr lang="en-CA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3501008"/>
          <a:ext cx="741682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r>
                        <a:rPr kumimoji="0" lang="en-C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27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20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2204864"/>
          <a:ext cx="7920882" cy="3649567"/>
        </p:xfrm>
        <a:graphic>
          <a:graphicData uri="http://schemas.openxmlformats.org/drawingml/2006/table">
            <a:tbl>
              <a:tblPr/>
              <a:tblGrid>
                <a:gridCol w="2640294"/>
                <a:gridCol w="2640294"/>
                <a:gridCol w="2640294"/>
              </a:tblGrid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Molecule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Found in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654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Hydroxyl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Alcohols and Carbohydrates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Amino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latin typeface="Arial Narrow"/>
                          <a:ea typeface="Calibri"/>
                          <a:cs typeface="Times New Roman"/>
                        </a:rPr>
                        <a:t>Amino Acids,</a:t>
                      </a:r>
                      <a:r>
                        <a:rPr lang="en-CA" sz="2400" baseline="0" dirty="0" smtClean="0">
                          <a:latin typeface="Arial Narrow"/>
                          <a:ea typeface="Calibri"/>
                          <a:cs typeface="Times New Roman"/>
                        </a:rPr>
                        <a:t>  Proteins</a:t>
                      </a:r>
                      <a:endParaRPr lang="en-CA" sz="24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36912"/>
            <a:ext cx="23336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71739"/>
            <a:ext cx="23336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755576" y="2996952"/>
            <a:ext cx="432048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1979712" y="2708920"/>
            <a:ext cx="432048" cy="423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483768" y="4581128"/>
            <a:ext cx="432048" cy="4956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name and indicate the number of subatomic particles for each of the following Radioisotopes: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en-C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CA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kumimoji="0" lang="en-CA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en-C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CA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6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8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6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name and indicate the number of subatomic particles for each of the following Radioisotopes: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3340473"/>
          <a:ext cx="741682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Protons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Neutrons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Electrons</a:t>
                      </a:r>
                      <a:endParaRPr lang="en-CA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27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33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27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506</TotalTime>
  <Words>986</Words>
  <Application>Microsoft Office PowerPoint</Application>
  <PresentationFormat>On-screen Show (4:3)</PresentationFormat>
  <Paragraphs>283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Arial Narrow</vt:lpstr>
      <vt:lpstr>Calibri</vt:lpstr>
      <vt:lpstr>Georgia</vt:lpstr>
      <vt:lpstr>Times New Roman</vt:lpstr>
      <vt:lpstr>Trebuchet MS</vt:lpstr>
      <vt:lpstr>Wingdings 2</vt:lpstr>
      <vt:lpstr>Urban</vt:lpstr>
      <vt:lpstr>Chemistry for biologists</vt:lpstr>
      <vt:lpstr>1.  Copy the following table on your white board and complete it.  For atomic mass, simply round up to the nearest whole number. </vt:lpstr>
      <vt:lpstr>Answer</vt:lpstr>
      <vt:lpstr>Please name and indicate the number of subatomic particles for each of the following Radioisotopes:</vt:lpstr>
      <vt:lpstr>Answer</vt:lpstr>
      <vt:lpstr>Please name and indicate the number of subatomic particles for each of the following Radioisotopes:</vt:lpstr>
      <vt:lpstr>Answer</vt:lpstr>
      <vt:lpstr>Please name and indicate the number of subatomic particles for each of the following Radioisotopes:</vt:lpstr>
      <vt:lpstr>Answer</vt:lpstr>
      <vt:lpstr>Please name and indicate the number of subatomic particles for each of the following Radioisotopes:</vt:lpstr>
      <vt:lpstr>Answer</vt:lpstr>
      <vt:lpstr>Please name and indicate the number of subatomic particles for each of the following Radioisotopes:</vt:lpstr>
      <vt:lpstr>Answer</vt:lpstr>
      <vt:lpstr>An atom has 8 protons, draw an electron shell model for this atom.  How many unpaired electrons does this element have?  What is the name of this element?</vt:lpstr>
      <vt:lpstr>Answer</vt:lpstr>
      <vt:lpstr>Draw a Lewis diagram for the following element</vt:lpstr>
      <vt:lpstr>Answer</vt:lpstr>
      <vt:lpstr>Draw a Lewis diagram for the following element</vt:lpstr>
      <vt:lpstr>Answer</vt:lpstr>
      <vt:lpstr>Draw a Lewis diagram for the following Molecule</vt:lpstr>
      <vt:lpstr>Answer</vt:lpstr>
      <vt:lpstr>4)  How do polar covalent bonds and non-polar covalent bonds differ? </vt:lpstr>
      <vt:lpstr>Answer</vt:lpstr>
      <vt:lpstr>In a bond between nitrogen and hydrogen (N - H), which atom will the electrons closer to?  Explain you reasoning.</vt:lpstr>
      <vt:lpstr>Answer</vt:lpstr>
      <vt:lpstr>What are the main differences between ionic bonds and covalent bonds?</vt:lpstr>
      <vt:lpstr>Answer</vt:lpstr>
      <vt:lpstr>Water is a polar molecule.  Explain how the polarity of water accounts for its lattice structure.</vt:lpstr>
      <vt:lpstr>Answer</vt:lpstr>
      <vt:lpstr>Potassium chloride, KBr is an ionic compound.  Describe what happens to its ions when it is dissolved in water.</vt:lpstr>
      <vt:lpstr>Answer</vt:lpstr>
      <vt:lpstr>PowerPoint Presentation</vt:lpstr>
      <vt:lpstr>Name this type of reaction</vt:lpstr>
      <vt:lpstr>Answer</vt:lpstr>
      <vt:lpstr>What are the products of this reaction?</vt:lpstr>
      <vt:lpstr>Answer</vt:lpstr>
      <vt:lpstr>How do acids and bases differ in terms of how they behave when added to pure water</vt:lpstr>
      <vt:lpstr>Answer</vt:lpstr>
      <vt:lpstr>What is a hydrocarbon.  Are these types of molecules polar?</vt:lpstr>
      <vt:lpstr>Answer</vt:lpstr>
      <vt:lpstr>Identify the functional group in each of the molecules by circling and naming each</vt:lpstr>
      <vt:lpstr>Answer</vt:lpstr>
      <vt:lpstr>Identify the functional group in each of the molecules by circling and naming each</vt:lpstr>
      <vt:lpstr>Answer</vt:lpstr>
      <vt:lpstr>Identify the functional group in each of the molecules by circling and naming each</vt:lpstr>
      <vt:lpstr>Answer</vt:lpstr>
      <vt:lpstr>Identify the functional group in each of the molecules by circling and naming each</vt:lpstr>
      <vt:lpstr>Answer</vt:lpstr>
      <vt:lpstr>Identify the functional group in each of the molecules by circling and naming each</vt:lpstr>
      <vt:lpstr>Answer</vt:lpstr>
    </vt:vector>
  </TitlesOfParts>
  <Company>Upper Canada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for biologists</dc:title>
  <dc:creator>Stephane</dc:creator>
  <cp:lastModifiedBy>St Denis, Stephane</cp:lastModifiedBy>
  <cp:revision>24</cp:revision>
  <dcterms:created xsi:type="dcterms:W3CDTF">2015-02-18T02:28:42Z</dcterms:created>
  <dcterms:modified xsi:type="dcterms:W3CDTF">2015-02-18T20:30:54Z</dcterms:modified>
</cp:coreProperties>
</file>