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CCC904-4A3C-4F5B-BC6F-C9E43DB01AAF}" type="datetimeFigureOut">
              <a:rPr lang="en-CA" smtClean="0"/>
              <a:t>16/09/2012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16C0B5-E6C4-4179-A3E6-C960EE4944F5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000" dirty="0" smtClean="0">
                <a:latin typeface="Andalus" pitchFamily="18" charset="-78"/>
                <a:cs typeface="Andalus" pitchFamily="18" charset="-78"/>
              </a:rPr>
              <a:t>The Skeletal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Shoulder (Pectoral) Girdle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56176" y="1628800"/>
            <a:ext cx="2598564" cy="2324100"/>
            <a:chOff x="6084912" y="2060848"/>
            <a:chExt cx="2598564" cy="2324100"/>
          </a:xfrm>
        </p:grpSpPr>
        <p:pic>
          <p:nvPicPr>
            <p:cNvPr id="4" name="Picture 4" descr="clavic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56176" y="2060848"/>
              <a:ext cx="2527300" cy="2324100"/>
            </a:xfrm>
            <a:prstGeom prst="rect">
              <a:avLst/>
            </a:prstGeom>
            <a:noFill/>
          </p:spPr>
        </p:pic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6084912" y="2780928"/>
              <a:ext cx="1295400" cy="1600200"/>
            </a:xfrm>
            <a:custGeom>
              <a:avLst/>
              <a:gdLst/>
              <a:ahLst/>
              <a:cxnLst>
                <a:cxn ang="0">
                  <a:pos x="22" y="354"/>
                </a:cxn>
                <a:cxn ang="0">
                  <a:pos x="88" y="438"/>
                </a:cxn>
                <a:cxn ang="0">
                  <a:pos x="124" y="474"/>
                </a:cxn>
                <a:cxn ang="0">
                  <a:pos x="172" y="600"/>
                </a:cxn>
                <a:cxn ang="0">
                  <a:pos x="244" y="726"/>
                </a:cxn>
                <a:cxn ang="0">
                  <a:pos x="298" y="618"/>
                </a:cxn>
                <a:cxn ang="0">
                  <a:pos x="322" y="582"/>
                </a:cxn>
                <a:cxn ang="0">
                  <a:pos x="334" y="564"/>
                </a:cxn>
                <a:cxn ang="0">
                  <a:pos x="340" y="540"/>
                </a:cxn>
                <a:cxn ang="0">
                  <a:pos x="352" y="504"/>
                </a:cxn>
                <a:cxn ang="0">
                  <a:pos x="442" y="252"/>
                </a:cxn>
                <a:cxn ang="0">
                  <a:pos x="496" y="162"/>
                </a:cxn>
                <a:cxn ang="0">
                  <a:pos x="526" y="126"/>
                </a:cxn>
                <a:cxn ang="0">
                  <a:pos x="544" y="90"/>
                </a:cxn>
                <a:cxn ang="0">
                  <a:pos x="472" y="54"/>
                </a:cxn>
                <a:cxn ang="0">
                  <a:pos x="436" y="66"/>
                </a:cxn>
                <a:cxn ang="0">
                  <a:pos x="418" y="78"/>
                </a:cxn>
                <a:cxn ang="0">
                  <a:pos x="316" y="108"/>
                </a:cxn>
                <a:cxn ang="0">
                  <a:pos x="280" y="102"/>
                </a:cxn>
                <a:cxn ang="0">
                  <a:pos x="274" y="84"/>
                </a:cxn>
                <a:cxn ang="0">
                  <a:pos x="208" y="30"/>
                </a:cxn>
                <a:cxn ang="0">
                  <a:pos x="100" y="24"/>
                </a:cxn>
                <a:cxn ang="0">
                  <a:pos x="40" y="0"/>
                </a:cxn>
                <a:cxn ang="0">
                  <a:pos x="46" y="30"/>
                </a:cxn>
                <a:cxn ang="0">
                  <a:pos x="22" y="354"/>
                </a:cxn>
              </a:cxnLst>
              <a:rect l="0" t="0" r="r" b="b"/>
              <a:pathLst>
                <a:path w="551" h="726">
                  <a:moveTo>
                    <a:pt x="22" y="354"/>
                  </a:moveTo>
                  <a:cubicBezTo>
                    <a:pt x="44" y="387"/>
                    <a:pt x="60" y="413"/>
                    <a:pt x="88" y="438"/>
                  </a:cubicBezTo>
                  <a:cubicBezTo>
                    <a:pt x="101" y="449"/>
                    <a:pt x="124" y="474"/>
                    <a:pt x="124" y="474"/>
                  </a:cubicBezTo>
                  <a:cubicBezTo>
                    <a:pt x="139" y="518"/>
                    <a:pt x="152" y="560"/>
                    <a:pt x="172" y="600"/>
                  </a:cubicBezTo>
                  <a:cubicBezTo>
                    <a:pt x="196" y="647"/>
                    <a:pt x="193" y="692"/>
                    <a:pt x="244" y="726"/>
                  </a:cubicBezTo>
                  <a:cubicBezTo>
                    <a:pt x="290" y="711"/>
                    <a:pt x="279" y="655"/>
                    <a:pt x="298" y="618"/>
                  </a:cubicBezTo>
                  <a:cubicBezTo>
                    <a:pt x="304" y="605"/>
                    <a:pt x="314" y="594"/>
                    <a:pt x="322" y="582"/>
                  </a:cubicBezTo>
                  <a:cubicBezTo>
                    <a:pt x="326" y="576"/>
                    <a:pt x="334" y="564"/>
                    <a:pt x="334" y="564"/>
                  </a:cubicBezTo>
                  <a:cubicBezTo>
                    <a:pt x="336" y="556"/>
                    <a:pt x="338" y="548"/>
                    <a:pt x="340" y="540"/>
                  </a:cubicBezTo>
                  <a:cubicBezTo>
                    <a:pt x="344" y="528"/>
                    <a:pt x="352" y="504"/>
                    <a:pt x="352" y="504"/>
                  </a:cubicBezTo>
                  <a:cubicBezTo>
                    <a:pt x="359" y="433"/>
                    <a:pt x="378" y="295"/>
                    <a:pt x="442" y="252"/>
                  </a:cubicBezTo>
                  <a:cubicBezTo>
                    <a:pt x="455" y="233"/>
                    <a:pt x="481" y="180"/>
                    <a:pt x="496" y="162"/>
                  </a:cubicBezTo>
                  <a:cubicBezTo>
                    <a:pt x="513" y="142"/>
                    <a:pt x="515" y="148"/>
                    <a:pt x="526" y="126"/>
                  </a:cubicBezTo>
                  <a:cubicBezTo>
                    <a:pt x="551" y="76"/>
                    <a:pt x="510" y="142"/>
                    <a:pt x="544" y="90"/>
                  </a:cubicBezTo>
                  <a:cubicBezTo>
                    <a:pt x="534" y="33"/>
                    <a:pt x="532" y="47"/>
                    <a:pt x="472" y="54"/>
                  </a:cubicBezTo>
                  <a:cubicBezTo>
                    <a:pt x="460" y="58"/>
                    <a:pt x="447" y="59"/>
                    <a:pt x="436" y="66"/>
                  </a:cubicBezTo>
                  <a:cubicBezTo>
                    <a:pt x="430" y="70"/>
                    <a:pt x="424" y="75"/>
                    <a:pt x="418" y="78"/>
                  </a:cubicBezTo>
                  <a:cubicBezTo>
                    <a:pt x="387" y="93"/>
                    <a:pt x="348" y="97"/>
                    <a:pt x="316" y="108"/>
                  </a:cubicBezTo>
                  <a:cubicBezTo>
                    <a:pt x="304" y="106"/>
                    <a:pt x="291" y="108"/>
                    <a:pt x="280" y="102"/>
                  </a:cubicBezTo>
                  <a:cubicBezTo>
                    <a:pt x="275" y="99"/>
                    <a:pt x="277" y="90"/>
                    <a:pt x="274" y="84"/>
                  </a:cubicBezTo>
                  <a:cubicBezTo>
                    <a:pt x="266" y="68"/>
                    <a:pt x="224" y="31"/>
                    <a:pt x="208" y="30"/>
                  </a:cubicBezTo>
                  <a:cubicBezTo>
                    <a:pt x="172" y="28"/>
                    <a:pt x="136" y="26"/>
                    <a:pt x="100" y="24"/>
                  </a:cubicBezTo>
                  <a:cubicBezTo>
                    <a:pt x="77" y="18"/>
                    <a:pt x="62" y="7"/>
                    <a:pt x="40" y="0"/>
                  </a:cubicBezTo>
                  <a:cubicBezTo>
                    <a:pt x="25" y="23"/>
                    <a:pt x="0" y="42"/>
                    <a:pt x="46" y="30"/>
                  </a:cubicBezTo>
                  <a:cubicBezTo>
                    <a:pt x="77" y="123"/>
                    <a:pt x="47" y="256"/>
                    <a:pt x="22" y="354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177607" y="2432372"/>
              <a:ext cx="2282825" cy="636588"/>
            </a:xfrm>
            <a:custGeom>
              <a:avLst/>
              <a:gdLst/>
              <a:ahLst/>
              <a:cxnLst>
                <a:cxn ang="0">
                  <a:pos x="14" y="125"/>
                </a:cxn>
                <a:cxn ang="0">
                  <a:pos x="122" y="131"/>
                </a:cxn>
                <a:cxn ang="0">
                  <a:pos x="236" y="167"/>
                </a:cxn>
                <a:cxn ang="0">
                  <a:pos x="344" y="161"/>
                </a:cxn>
                <a:cxn ang="0">
                  <a:pos x="428" y="185"/>
                </a:cxn>
                <a:cxn ang="0">
                  <a:pos x="560" y="215"/>
                </a:cxn>
                <a:cxn ang="0">
                  <a:pos x="764" y="275"/>
                </a:cxn>
                <a:cxn ang="0">
                  <a:pos x="890" y="311"/>
                </a:cxn>
                <a:cxn ang="0">
                  <a:pos x="1058" y="335"/>
                </a:cxn>
                <a:cxn ang="0">
                  <a:pos x="1190" y="377"/>
                </a:cxn>
                <a:cxn ang="0">
                  <a:pos x="1250" y="401"/>
                </a:cxn>
                <a:cxn ang="0">
                  <a:pos x="1358" y="395"/>
                </a:cxn>
                <a:cxn ang="0">
                  <a:pos x="1406" y="383"/>
                </a:cxn>
                <a:cxn ang="0">
                  <a:pos x="1430" y="347"/>
                </a:cxn>
                <a:cxn ang="0">
                  <a:pos x="1424" y="305"/>
                </a:cxn>
                <a:cxn ang="0">
                  <a:pos x="1388" y="269"/>
                </a:cxn>
                <a:cxn ang="0">
                  <a:pos x="1364" y="215"/>
                </a:cxn>
                <a:cxn ang="0">
                  <a:pos x="1328" y="203"/>
                </a:cxn>
                <a:cxn ang="0">
                  <a:pos x="1142" y="203"/>
                </a:cxn>
                <a:cxn ang="0">
                  <a:pos x="956" y="155"/>
                </a:cxn>
                <a:cxn ang="0">
                  <a:pos x="446" y="35"/>
                </a:cxn>
                <a:cxn ang="0">
                  <a:pos x="158" y="29"/>
                </a:cxn>
                <a:cxn ang="0">
                  <a:pos x="80" y="11"/>
                </a:cxn>
                <a:cxn ang="0">
                  <a:pos x="14" y="17"/>
                </a:cxn>
                <a:cxn ang="0">
                  <a:pos x="20" y="83"/>
                </a:cxn>
                <a:cxn ang="0">
                  <a:pos x="14" y="125"/>
                </a:cxn>
              </a:cxnLst>
              <a:rect l="0" t="0" r="r" b="b"/>
              <a:pathLst>
                <a:path w="1438" h="401">
                  <a:moveTo>
                    <a:pt x="14" y="125"/>
                  </a:moveTo>
                  <a:cubicBezTo>
                    <a:pt x="50" y="127"/>
                    <a:pt x="86" y="128"/>
                    <a:pt x="122" y="131"/>
                  </a:cubicBezTo>
                  <a:cubicBezTo>
                    <a:pt x="163" y="135"/>
                    <a:pt x="196" y="160"/>
                    <a:pt x="236" y="167"/>
                  </a:cubicBezTo>
                  <a:cubicBezTo>
                    <a:pt x="272" y="165"/>
                    <a:pt x="308" y="161"/>
                    <a:pt x="344" y="161"/>
                  </a:cubicBezTo>
                  <a:cubicBezTo>
                    <a:pt x="372" y="161"/>
                    <a:pt x="402" y="176"/>
                    <a:pt x="428" y="185"/>
                  </a:cubicBezTo>
                  <a:cubicBezTo>
                    <a:pt x="473" y="200"/>
                    <a:pt x="513" y="208"/>
                    <a:pt x="560" y="215"/>
                  </a:cubicBezTo>
                  <a:cubicBezTo>
                    <a:pt x="627" y="237"/>
                    <a:pt x="696" y="256"/>
                    <a:pt x="764" y="275"/>
                  </a:cubicBezTo>
                  <a:cubicBezTo>
                    <a:pt x="804" y="287"/>
                    <a:pt x="848" y="305"/>
                    <a:pt x="890" y="311"/>
                  </a:cubicBezTo>
                  <a:cubicBezTo>
                    <a:pt x="901" y="313"/>
                    <a:pt x="1036" y="328"/>
                    <a:pt x="1058" y="335"/>
                  </a:cubicBezTo>
                  <a:cubicBezTo>
                    <a:pt x="1102" y="350"/>
                    <a:pt x="1146" y="362"/>
                    <a:pt x="1190" y="377"/>
                  </a:cubicBezTo>
                  <a:cubicBezTo>
                    <a:pt x="1211" y="384"/>
                    <a:pt x="1227" y="395"/>
                    <a:pt x="1250" y="401"/>
                  </a:cubicBezTo>
                  <a:cubicBezTo>
                    <a:pt x="1286" y="399"/>
                    <a:pt x="1322" y="399"/>
                    <a:pt x="1358" y="395"/>
                  </a:cubicBezTo>
                  <a:cubicBezTo>
                    <a:pt x="1374" y="393"/>
                    <a:pt x="1406" y="383"/>
                    <a:pt x="1406" y="383"/>
                  </a:cubicBezTo>
                  <a:cubicBezTo>
                    <a:pt x="1414" y="371"/>
                    <a:pt x="1422" y="359"/>
                    <a:pt x="1430" y="347"/>
                  </a:cubicBezTo>
                  <a:cubicBezTo>
                    <a:pt x="1438" y="335"/>
                    <a:pt x="1431" y="317"/>
                    <a:pt x="1424" y="305"/>
                  </a:cubicBezTo>
                  <a:cubicBezTo>
                    <a:pt x="1416" y="290"/>
                    <a:pt x="1397" y="283"/>
                    <a:pt x="1388" y="269"/>
                  </a:cubicBezTo>
                  <a:cubicBezTo>
                    <a:pt x="1369" y="240"/>
                    <a:pt x="1378" y="258"/>
                    <a:pt x="1364" y="215"/>
                  </a:cubicBezTo>
                  <a:cubicBezTo>
                    <a:pt x="1360" y="203"/>
                    <a:pt x="1328" y="203"/>
                    <a:pt x="1328" y="203"/>
                  </a:cubicBezTo>
                  <a:cubicBezTo>
                    <a:pt x="1232" y="209"/>
                    <a:pt x="1236" y="213"/>
                    <a:pt x="1142" y="203"/>
                  </a:cubicBezTo>
                  <a:cubicBezTo>
                    <a:pt x="1079" y="196"/>
                    <a:pt x="1019" y="164"/>
                    <a:pt x="956" y="155"/>
                  </a:cubicBezTo>
                  <a:cubicBezTo>
                    <a:pt x="784" y="130"/>
                    <a:pt x="615" y="77"/>
                    <a:pt x="446" y="35"/>
                  </a:cubicBezTo>
                  <a:cubicBezTo>
                    <a:pt x="353" y="12"/>
                    <a:pt x="254" y="31"/>
                    <a:pt x="158" y="29"/>
                  </a:cubicBezTo>
                  <a:cubicBezTo>
                    <a:pt x="131" y="24"/>
                    <a:pt x="106" y="20"/>
                    <a:pt x="80" y="11"/>
                  </a:cubicBezTo>
                  <a:cubicBezTo>
                    <a:pt x="58" y="13"/>
                    <a:pt x="28" y="0"/>
                    <a:pt x="14" y="17"/>
                  </a:cubicBezTo>
                  <a:cubicBezTo>
                    <a:pt x="0" y="34"/>
                    <a:pt x="20" y="61"/>
                    <a:pt x="20" y="83"/>
                  </a:cubicBezTo>
                  <a:cubicBezTo>
                    <a:pt x="20" y="97"/>
                    <a:pt x="16" y="111"/>
                    <a:pt x="14" y="125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616" y="2780928"/>
            <a:ext cx="48237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Andalus" pitchFamily="18" charset="-78"/>
                <a:cs typeface="Andalus" pitchFamily="18" charset="-78"/>
              </a:rPr>
              <a:t>The bones of the pectoral girdle</a:t>
            </a:r>
          </a:p>
          <a:p>
            <a:r>
              <a:rPr lang="en-CA" sz="2800" dirty="0" smtClean="0">
                <a:latin typeface="Andalus" pitchFamily="18" charset="-78"/>
                <a:cs typeface="Andalus" pitchFamily="18" charset="-78"/>
              </a:rPr>
              <a:t> are the:</a:t>
            </a:r>
          </a:p>
          <a:p>
            <a:endParaRPr lang="en-CA" sz="2800" dirty="0">
              <a:latin typeface="Andalus" pitchFamily="18" charset="-78"/>
              <a:cs typeface="Andalus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latin typeface="Andalus" pitchFamily="18" charset="-78"/>
                <a:cs typeface="Andalus" pitchFamily="18" charset="-78"/>
              </a:rPr>
              <a:t>  Scapula  (Shoulder Blade)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CA" sz="2800" dirty="0" smtClean="0">
                <a:latin typeface="Andalus" pitchFamily="18" charset="-78"/>
                <a:cs typeface="Andalus" pitchFamily="18" charset="-78"/>
              </a:rPr>
              <a:t> Clavicle  (Collar Bone)</a:t>
            </a:r>
            <a:endParaRPr lang="en-CA" sz="28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372200" y="1196753"/>
            <a:ext cx="1872208" cy="1008063"/>
            <a:chOff x="3042" y="912"/>
            <a:chExt cx="654" cy="635"/>
          </a:xfrm>
        </p:grpSpPr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042" y="912"/>
              <a:ext cx="65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400" b="0" i="0" dirty="0" smtClean="0">
                  <a:solidFill>
                    <a:schemeClr val="tx1"/>
                  </a:solidFill>
                  <a:latin typeface="Andalus" pitchFamily="18" charset="-78"/>
                  <a:cs typeface="Andalus" pitchFamily="18" charset="-78"/>
                </a:rPr>
                <a:t>Clavicle</a:t>
              </a:r>
              <a:endParaRPr lang="en-CA" sz="2400" b="0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314" y="1139"/>
              <a:ext cx="136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156176" y="3140249"/>
            <a:ext cx="1368425" cy="1974851"/>
            <a:chOff x="3014" y="343"/>
            <a:chExt cx="862" cy="1244"/>
          </a:xfrm>
        </p:grpSpPr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3014" y="1296"/>
              <a:ext cx="8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CA" sz="2400" b="0" i="0" dirty="0" smtClean="0">
                  <a:solidFill>
                    <a:schemeClr val="tx1"/>
                  </a:solidFill>
                  <a:latin typeface="Andalus" pitchFamily="18" charset="-78"/>
                  <a:cs typeface="Andalus" pitchFamily="18" charset="-78"/>
                </a:rPr>
                <a:t>Scapula</a:t>
              </a:r>
              <a:endParaRPr lang="en-CA" sz="2400" b="0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3332" y="343"/>
              <a:ext cx="45" cy="9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latin typeface="Andalus" pitchFamily="18" charset="-78"/>
                <a:cs typeface="Andalus" pitchFamily="18" charset="-78"/>
              </a:rPr>
              <a:t>The Shoulder (Pectoral Girdle)</a:t>
            </a:r>
            <a:endParaRPr lang="en-CA" sz="4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Shoulder girdles allow the upper limb great mobility. </a:t>
            </a:r>
          </a:p>
          <a:p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CA" b="1" i="1" u="sng" dirty="0" err="1" smtClean="0">
                <a:latin typeface="Andalus" pitchFamily="18" charset="-78"/>
                <a:cs typeface="Andalus" pitchFamily="18" charset="-78"/>
              </a:rPr>
              <a:t>sternoclavicular</a:t>
            </a:r>
            <a:r>
              <a:rPr lang="en-CA" b="1" i="1" u="sng" dirty="0" smtClean="0">
                <a:latin typeface="Andalus" pitchFamily="18" charset="-78"/>
                <a:cs typeface="Andalus" pitchFamily="18" charset="-78"/>
              </a:rPr>
              <a:t> joint 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between the sternum and the clavicle is the only bony joint between the axial skeleton and the shoulder girdle</a:t>
            </a:r>
          </a:p>
          <a:p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437112"/>
            <a:ext cx="2736304" cy="220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A fracture of the clavicle is very common during falls of collisions during sporting activities.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latin typeface="Andalus" pitchFamily="18" charset="-78"/>
                <a:cs typeface="Andalus" pitchFamily="18" charset="-78"/>
              </a:rPr>
              <a:t>The Shoulder (Pectoral Girdle)</a:t>
            </a:r>
            <a:endParaRPr lang="en-CA" sz="4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http://www.anytimehealth.com/blog/repository/EBSCO%20Conditions/exh5868b_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24944"/>
            <a:ext cx="4968552" cy="3732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Upper Limb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Humerus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lvl="2"/>
            <a:r>
              <a:rPr lang="en-CA" dirty="0" smtClean="0">
                <a:latin typeface="Andalus" pitchFamily="18" charset="-78"/>
                <a:cs typeface="Andalus" pitchFamily="18" charset="-78"/>
              </a:rPr>
              <a:t>The arm bone</a:t>
            </a:r>
          </a:p>
          <a:p>
            <a:pPr lvl="2"/>
            <a:r>
              <a:rPr lang="en-CA" dirty="0" smtClean="0">
                <a:latin typeface="Andalus" pitchFamily="18" charset="-78"/>
                <a:cs typeface="Andalus" pitchFamily="18" charset="-78"/>
              </a:rPr>
              <a:t>Shoulder to elbow</a:t>
            </a:r>
          </a:p>
          <a:p>
            <a:pPr>
              <a:buNone/>
            </a:pPr>
            <a:r>
              <a:rPr lang="en-CA" dirty="0" smtClean="0">
                <a:latin typeface="Andalus" pitchFamily="18" charset="-78"/>
                <a:cs typeface="Andalus" pitchFamily="18" charset="-78"/>
              </a:rPr>
              <a:t>The Radius and Ulna</a:t>
            </a:r>
          </a:p>
          <a:p>
            <a:pPr lvl="2"/>
            <a:r>
              <a:rPr lang="en-CA" dirty="0" smtClean="0">
                <a:latin typeface="Andalus" pitchFamily="18" charset="-78"/>
                <a:cs typeface="Andalus" pitchFamily="18" charset="-78"/>
              </a:rPr>
              <a:t>From the elbow to the wrist,</a:t>
            </a:r>
          </a:p>
          <a:p>
            <a:pPr lvl="2">
              <a:buNone/>
            </a:pPr>
            <a:r>
              <a:rPr lang="en-CA" dirty="0" smtClean="0">
                <a:latin typeface="Andalus" pitchFamily="18" charset="-78"/>
                <a:cs typeface="Andalus" pitchFamily="18" charset="-78"/>
              </a:rPr>
              <a:t>These two bones make up the forearm.</a:t>
            </a:r>
          </a:p>
          <a:p>
            <a:pPr lvl="2"/>
            <a:r>
              <a:rPr lang="en-CA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CA" b="1" u="sng" dirty="0" smtClean="0">
                <a:latin typeface="Andalus" pitchFamily="18" charset="-78"/>
                <a:cs typeface="Andalus" pitchFamily="18" charset="-78"/>
              </a:rPr>
              <a:t>radius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 is located on the thumb </a:t>
            </a:r>
          </a:p>
          <a:p>
            <a:pPr lvl="2">
              <a:buNone/>
            </a:pPr>
            <a:r>
              <a:rPr lang="en-CA" dirty="0" smtClean="0">
                <a:latin typeface="Andalus" pitchFamily="18" charset="-78"/>
                <a:cs typeface="Andalus" pitchFamily="18" charset="-78"/>
              </a:rPr>
              <a:t>side of the hand.</a:t>
            </a:r>
          </a:p>
          <a:p>
            <a:pPr lvl="2"/>
            <a:r>
              <a:rPr lang="en-CA" dirty="0" smtClean="0">
                <a:latin typeface="Andalus" pitchFamily="18" charset="-78"/>
                <a:cs typeface="Andalus" pitchFamily="18" charset="-78"/>
              </a:rPr>
              <a:t>When 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pronating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 the forearm, the radius </a:t>
            </a:r>
          </a:p>
          <a:p>
            <a:pPr lvl="2">
              <a:buNone/>
            </a:pPr>
            <a:r>
              <a:rPr lang="en-CA" dirty="0" smtClean="0">
                <a:latin typeface="Andalus" pitchFamily="18" charset="-78"/>
                <a:cs typeface="Andalus" pitchFamily="18" charset="-78"/>
              </a:rPr>
              <a:t>crosses over the ulna</a:t>
            </a:r>
          </a:p>
          <a:p>
            <a:pPr lvl="2"/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17" descr="upper_limb_anterior_bw"/>
          <p:cNvPicPr>
            <a:picLocks noChangeAspect="1" noChangeArrowheads="1"/>
          </p:cNvPicPr>
          <p:nvPr/>
        </p:nvPicPr>
        <p:blipFill>
          <a:blip r:embed="rId2" cstate="print"/>
          <a:srcRect t="4112" r="41304" b="22896"/>
          <a:stretch>
            <a:fillRect/>
          </a:stretch>
        </p:blipFill>
        <p:spPr bwMode="auto">
          <a:xfrm>
            <a:off x="7139310" y="908720"/>
            <a:ext cx="1681162" cy="4419600"/>
          </a:xfrm>
          <a:prstGeom prst="rect">
            <a:avLst/>
          </a:prstGeom>
          <a:noFill/>
        </p:spPr>
      </p:pic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7668344" y="1916832"/>
            <a:ext cx="792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6660976" y="1700808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Humerus</a:t>
            </a:r>
            <a:endParaRPr lang="en-US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>
            <a:off x="7452320" y="3429000"/>
            <a:ext cx="787152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6949008" y="3124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Radius</a:t>
            </a: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 flipH="1" flipV="1">
            <a:off x="8316416" y="4653136"/>
            <a:ext cx="288032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8317160" y="5723964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Upper Limb (Continued)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9" descr="hand_ventra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3859" y="1447800"/>
            <a:ext cx="2941831" cy="4800600"/>
          </a:xfrm>
          <a:prstGeom prst="rect">
            <a:avLst/>
          </a:prstGeom>
          <a:noFill/>
        </p:spPr>
      </p:pic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5410200" y="2230438"/>
            <a:ext cx="1066800" cy="457200"/>
            <a:chOff x="3408" y="1405"/>
            <a:chExt cx="672" cy="288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408" y="1405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504" y="1693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4080" y="140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572200" y="230663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Carpals</a:t>
            </a:r>
            <a:endParaRPr lang="en-US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5638800" y="2840038"/>
            <a:ext cx="838200" cy="838200"/>
            <a:chOff x="3552" y="1789"/>
            <a:chExt cx="528" cy="528"/>
          </a:xfrm>
        </p:grpSpPr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3552" y="178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3840" y="231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4080" y="1789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6588224" y="3124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Métacarpals</a:t>
            </a:r>
            <a:endParaRPr lang="en-US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31102" y="28529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1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3150" y="32756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ndalus" pitchFamily="18" charset="-78"/>
                <a:cs typeface="Andalus" pitchFamily="18" charset="-78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23190" y="33477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ndalus" pitchFamily="18" charset="-78"/>
                <a:cs typeface="Andalus" pitchFamily="18" charset="-78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8104" y="32756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ndalus" pitchFamily="18" charset="-78"/>
                <a:cs typeface="Andalus" pitchFamily="18" charset="-78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43270" y="3131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ndalus" pitchFamily="18" charset="-78"/>
                <a:cs typeface="Andalus" pitchFamily="18" charset="-78"/>
              </a:rPr>
              <a:t>5</a:t>
            </a:r>
          </a:p>
        </p:txBody>
      </p:sp>
      <p:grpSp>
        <p:nvGrpSpPr>
          <p:cNvPr id="21" name="Group 55"/>
          <p:cNvGrpSpPr>
            <a:grpSpLocks/>
          </p:cNvGrpSpPr>
          <p:nvPr/>
        </p:nvGrpSpPr>
        <p:grpSpPr bwMode="auto">
          <a:xfrm>
            <a:off x="5593432" y="3830638"/>
            <a:ext cx="1066800" cy="2362200"/>
            <a:chOff x="3408" y="2413"/>
            <a:chExt cx="672" cy="1488"/>
          </a:xfrm>
        </p:grpSpPr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3840" y="241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3408" y="3901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4080" y="2413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6716216" y="474503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Phalanges</a:t>
            </a:r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H="1" flipV="1">
            <a:off x="2667000" y="3221038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H="1" flipV="1">
            <a:off x="2667000" y="3221038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1447800" y="2916238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Proximal Phalanges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 flipH="1" flipV="1">
            <a:off x="4110608" y="5354638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3272408" y="5086925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Middle Phalanges 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H="1" flipV="1">
            <a:off x="2286000" y="5583238"/>
            <a:ext cx="2286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 flipH="1">
            <a:off x="2286000" y="4364038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76400" y="5354638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Distal Phalanges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5" grpId="0"/>
      <p:bldP spid="26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Carpus</a:t>
            </a:r>
            <a:r>
              <a:rPr lang="en-CA" dirty="0" smtClean="0"/>
              <a:t> (Wrist)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97424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carpus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 is formed by two rows of four bones per row called </a:t>
            </a:r>
            <a:r>
              <a:rPr lang="en-CA" b="1" i="1" u="sng" dirty="0" smtClean="0">
                <a:latin typeface="Andalus" pitchFamily="18" charset="-78"/>
                <a:cs typeface="Andalus" pitchFamily="18" charset="-78"/>
              </a:rPr>
              <a:t>carpals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1373886" lvl="3" indent="-514350">
              <a:buFont typeface="+mj-lt"/>
              <a:buAutoNum type="arabicPeriod"/>
            </a:pPr>
            <a:r>
              <a:rPr lang="en-CA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caphoid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marL="1373886" lvl="3" indent="-514350">
              <a:buFont typeface="+mj-lt"/>
              <a:buAutoNum type="arabicPeriod"/>
            </a:pPr>
            <a:r>
              <a:rPr lang="en-CA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unate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marL="1373886" lvl="3" indent="-514350">
              <a:buFont typeface="+mj-lt"/>
              <a:buAutoNum type="arabicPeriod"/>
            </a:pPr>
            <a:r>
              <a:rPr lang="en-CA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riquetral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marL="1373886" lvl="3" indent="-514350">
              <a:buFont typeface="+mj-lt"/>
              <a:buAutoNum type="arabicPeriod"/>
            </a:pPr>
            <a:r>
              <a:rPr lang="en-CA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isiform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marL="1373886" lvl="3" indent="-514350">
              <a:buFont typeface="+mj-lt"/>
              <a:buAutoNum type="arabicPeriod"/>
            </a:pPr>
            <a:r>
              <a:rPr lang="en-CA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rapesium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marL="1373886" lvl="3" indent="-514350">
              <a:buFont typeface="+mj-lt"/>
              <a:buAutoNum type="arabicPeriod"/>
            </a:pPr>
            <a:r>
              <a:rPr lang="en-CA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rapezoid</a:t>
            </a:r>
          </a:p>
          <a:p>
            <a:pPr marL="1373886" lvl="3" indent="-514350">
              <a:buFont typeface="+mj-lt"/>
              <a:buAutoNum type="arabicPeriod"/>
            </a:pPr>
            <a:r>
              <a:rPr lang="en-CA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apitate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marL="1373886" lvl="3" indent="-514350">
              <a:buFont typeface="+mj-lt"/>
              <a:buAutoNum type="arabicPeriod"/>
            </a:pPr>
            <a:r>
              <a:rPr lang="en-CA" b="1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lang="en-CA" dirty="0" err="1" smtClean="0">
                <a:latin typeface="Andalus" pitchFamily="18" charset="-78"/>
                <a:cs typeface="Andalus" pitchFamily="18" charset="-78"/>
              </a:rPr>
              <a:t>amate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651956"/>
            <a:ext cx="6543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The acronym representing the carpals from </a:t>
            </a:r>
            <a:r>
              <a:rPr lang="en-CA" sz="20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lateral to medial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algn="ctr"/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he </a:t>
            </a:r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ikes </a:t>
            </a:r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o </a:t>
            </a:r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lay, </a:t>
            </a:r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ry </a:t>
            </a:r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o </a:t>
            </a:r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atch </a:t>
            </a:r>
            <a:r>
              <a:rPr lang="en-CA" sz="20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lang="en-CA" sz="2000" dirty="0" smtClean="0">
                <a:latin typeface="Andalus" pitchFamily="18" charset="-78"/>
                <a:cs typeface="Andalus" pitchFamily="18" charset="-78"/>
              </a:rPr>
              <a:t>er</a:t>
            </a:r>
            <a:endParaRPr lang="en-CA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6386" name="Picture 2" descr="http://www.daviddarling.info/images/carp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20688"/>
            <a:ext cx="5904656" cy="5476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216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The Skeletal System</vt:lpstr>
      <vt:lpstr>The Shoulder (Pectoral Girdle)</vt:lpstr>
      <vt:lpstr>The Shoulder (Pectoral Girdle)</vt:lpstr>
      <vt:lpstr>The Upper Limb</vt:lpstr>
      <vt:lpstr>The Upper Limb (Continued)</vt:lpstr>
      <vt:lpstr>The Carpus (Wrist)</vt:lpstr>
      <vt:lpstr>Slide 7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Skeletal System</dc:title>
  <dc:creator>Stephane</dc:creator>
  <cp:lastModifiedBy>Stephane</cp:lastModifiedBy>
  <cp:revision>10</cp:revision>
  <dcterms:created xsi:type="dcterms:W3CDTF">2012-09-17T02:06:32Z</dcterms:created>
  <dcterms:modified xsi:type="dcterms:W3CDTF">2012-09-17T03:47:49Z</dcterms:modified>
</cp:coreProperties>
</file>