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692466-51CF-4C6A-BD02-76EFC67D0D81}" type="datetimeFigureOut">
              <a:rPr lang="en-CA" smtClean="0"/>
              <a:t>12/09/2012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CBB387-A802-4CFD-99F2-C8FD9CC26D54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Ribs and Sternum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400" dirty="0" smtClean="0">
                <a:latin typeface="Andalus" pitchFamily="18" charset="-78"/>
                <a:cs typeface="Andalus" pitchFamily="18" charset="-78"/>
              </a:rPr>
              <a:t>The Skeletal System</a:t>
            </a:r>
            <a:endParaRPr lang="en-CA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499992" y="2636912"/>
            <a:ext cx="4551040" cy="3399656"/>
            <a:chOff x="2784" y="336"/>
            <a:chExt cx="2614" cy="1824"/>
          </a:xfrm>
        </p:grpSpPr>
        <p:pic>
          <p:nvPicPr>
            <p:cNvPr id="6" name="Picture 6" descr="rib_cage_anterio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4" y="384"/>
              <a:ext cx="1263" cy="1645"/>
            </a:xfrm>
            <a:prstGeom prst="rect">
              <a:avLst/>
            </a:prstGeom>
            <a:noFill/>
          </p:spPr>
        </p:pic>
        <p:pic>
          <p:nvPicPr>
            <p:cNvPr id="7" name="Picture 7" descr="ribcage_latera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336"/>
              <a:ext cx="1078" cy="1824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1115616" y="2636912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>
                <a:latin typeface="Andalus" pitchFamily="18" charset="-78"/>
                <a:cs typeface="Andalus" pitchFamily="18" charset="-78"/>
              </a:rPr>
              <a:t>12 Pairs 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of ribs consisting of:</a:t>
            </a:r>
          </a:p>
          <a:p>
            <a:endParaRPr lang="en-CA" dirty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Font typeface="+mj-lt"/>
              <a:buAutoNum type="alphaLcPeriod"/>
            </a:pPr>
            <a:r>
              <a:rPr lang="en-CA" b="1" dirty="0" smtClean="0">
                <a:latin typeface="Andalus" pitchFamily="18" charset="-78"/>
                <a:cs typeface="Andalus" pitchFamily="18" charset="-78"/>
              </a:rPr>
              <a:t>flat bones</a:t>
            </a:r>
          </a:p>
          <a:p>
            <a:pPr marL="342900" indent="-342900">
              <a:buFont typeface="+mj-lt"/>
              <a:buAutoNum type="alphaLcPeriod"/>
            </a:pP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Font typeface="+mj-lt"/>
              <a:buAutoNum type="alphaLcPeriod"/>
            </a:pPr>
            <a:r>
              <a:rPr lang="en-CA" b="1" dirty="0" smtClean="0">
                <a:latin typeface="Andalus" pitchFamily="18" charset="-78"/>
                <a:cs typeface="Andalus" pitchFamily="18" charset="-78"/>
              </a:rPr>
              <a:t>cartilage 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 give strength to the chest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>
                <a:latin typeface="Andalus" pitchFamily="18" charset="-78"/>
                <a:cs typeface="Andalus" pitchFamily="18" charset="-78"/>
              </a:rPr>
              <a:t> and permits it to expand</a:t>
            </a:r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623731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Flat bone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452320" y="4437112"/>
            <a:ext cx="504056" cy="16561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6176" y="2132856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>
                <a:latin typeface="Andalus" pitchFamily="18" charset="-78"/>
                <a:cs typeface="Andalus" pitchFamily="18" charset="-78"/>
              </a:rPr>
              <a:t>Cartiage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868144" y="2564904"/>
            <a:ext cx="576064" cy="10801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87624" y="5301208"/>
            <a:ext cx="3441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** The ribs are curved and slightly </a:t>
            </a:r>
          </a:p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twisted making them ideal to </a:t>
            </a:r>
          </a:p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protect the chest area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Ribs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5328592"/>
          </a:xfrm>
        </p:spPr>
        <p:txBody>
          <a:bodyPr/>
          <a:lstStyle/>
          <a:p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All 12 ribs articulate with the 12 thoracic vertebrae </a:t>
            </a:r>
            <a:r>
              <a:rPr lang="en-CA" sz="2800" dirty="0" err="1" smtClean="0">
                <a:latin typeface="Andalus" pitchFamily="18" charset="-78"/>
                <a:cs typeface="Andalus" pitchFamily="18" charset="-78"/>
              </a:rPr>
              <a:t>posteriorly</a:t>
            </a:r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CA" sz="2800" dirty="0" smtClean="0">
                <a:latin typeface="Andalus" pitchFamily="18" charset="-78"/>
                <a:cs typeface="Andalus" pitchFamily="18" charset="-78"/>
              </a:rPr>
              <a:t>These ribs are divided into 3 parts: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28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The true ribs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lvl="3"/>
            <a:r>
              <a:rPr lang="en-CA" dirty="0" smtClean="0">
                <a:latin typeface="Andalus" pitchFamily="18" charset="-78"/>
                <a:cs typeface="Andalus" pitchFamily="18" charset="-78"/>
              </a:rPr>
              <a:t>Ribs 1 to </a:t>
            </a:r>
            <a:r>
              <a:rPr lang="en-CA" dirty="0" smtClean="0">
                <a:latin typeface="Andalus" pitchFamily="18" charset="-78"/>
                <a:cs typeface="Andalus" pitchFamily="18" charset="-78"/>
              </a:rPr>
              <a:t>7 (Upper 7 pairs)</a:t>
            </a:r>
            <a:endParaRPr lang="en-CA" dirty="0" smtClean="0">
              <a:latin typeface="Andalus" pitchFamily="18" charset="-78"/>
              <a:cs typeface="Andalus" pitchFamily="18" charset="-78"/>
            </a:endParaRPr>
          </a:p>
          <a:p>
            <a:pPr lvl="3"/>
            <a:r>
              <a:rPr lang="en-CA" dirty="0" smtClean="0">
                <a:latin typeface="Andalus" pitchFamily="18" charset="-78"/>
                <a:cs typeface="Andalus" pitchFamily="18" charset="-78"/>
              </a:rPr>
              <a:t>Attaching both to the sternum and the vertebrae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28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The false ribs</a:t>
            </a:r>
            <a:r>
              <a:rPr lang="en-CA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1328166" lvl="3" indent="-514350"/>
            <a:r>
              <a:rPr lang="en-CA" dirty="0" smtClean="0">
                <a:latin typeface="Andalus" pitchFamily="18" charset="-78"/>
                <a:cs typeface="Andalus" pitchFamily="18" charset="-78"/>
              </a:rPr>
              <a:t>Ribs 8 to 10 (3 pairs)</a:t>
            </a:r>
          </a:p>
          <a:p>
            <a:pPr marL="1328166" lvl="3" indent="-514350"/>
            <a:r>
              <a:rPr lang="en-CA" dirty="0" smtClean="0">
                <a:latin typeface="Andalus" pitchFamily="18" charset="-78"/>
                <a:cs typeface="Andalus" pitchFamily="18" charset="-78"/>
              </a:rPr>
              <a:t>Attaching to the sternum indirectly</a:t>
            </a:r>
          </a:p>
          <a:p>
            <a:pPr marL="596646" indent="-514350">
              <a:buFont typeface="+mj-lt"/>
              <a:buAutoNum type="arabicPeriod"/>
            </a:pPr>
            <a:r>
              <a:rPr lang="en-CA" sz="28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The floating ribs</a:t>
            </a:r>
          </a:p>
          <a:p>
            <a:pPr marL="1328166" lvl="3" indent="-514350"/>
            <a:r>
              <a:rPr lang="en-CA" sz="1600" dirty="0" smtClean="0">
                <a:latin typeface="Andalus" pitchFamily="18" charset="-78"/>
                <a:cs typeface="Andalus" pitchFamily="18" charset="-78"/>
              </a:rPr>
              <a:t>Ribs 11 and 12 (2 pairs)</a:t>
            </a:r>
          </a:p>
          <a:p>
            <a:pPr marL="1328166" lvl="3" indent="-514350"/>
            <a:r>
              <a:rPr lang="en-CA" sz="1600" dirty="0" smtClean="0">
                <a:latin typeface="Andalus" pitchFamily="18" charset="-78"/>
                <a:cs typeface="Andalus" pitchFamily="18" charset="-78"/>
              </a:rPr>
              <a:t>Only attach to the vertebrae</a:t>
            </a:r>
          </a:p>
          <a:p>
            <a:pPr marL="596646" indent="-514350">
              <a:buFont typeface="+mj-lt"/>
              <a:buAutoNum type="arabicPeriod"/>
            </a:pPr>
            <a:endParaRPr lang="en-CA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The Ribs</a:t>
            </a:r>
            <a:endParaRPr lang="en-CA" dirty="0"/>
          </a:p>
        </p:txBody>
      </p:sp>
      <p:pic>
        <p:nvPicPr>
          <p:cNvPr id="4" name="Picture 29" descr="rib_cage_ante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9950" y="1600200"/>
            <a:ext cx="3367088" cy="4386263"/>
          </a:xfrm>
          <a:prstGeom prst="rect">
            <a:avLst/>
          </a:prstGeom>
          <a:noFill/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2876550" y="2286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876550" y="3124200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>
            <a:off x="2876550" y="4191000"/>
            <a:ext cx="2190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H="1">
            <a:off x="2876550" y="5181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 flipV="1">
            <a:off x="3505200" y="4648200"/>
            <a:ext cx="9715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619750" y="1905000"/>
            <a:ext cx="1143000" cy="2667000"/>
            <a:chOff x="3540" y="1200"/>
            <a:chExt cx="720" cy="1680"/>
          </a:xfrm>
        </p:grpSpPr>
        <p:sp>
          <p:nvSpPr>
            <p:cNvPr id="11" name="Line 37"/>
            <p:cNvSpPr>
              <a:spLocks noChangeShapeType="1"/>
            </p:cNvSpPr>
            <p:nvPr/>
          </p:nvSpPr>
          <p:spPr bwMode="auto">
            <a:xfrm>
              <a:off x="3540" y="120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3972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4260" y="1200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6534150" y="4876800"/>
            <a:ext cx="228600" cy="762000"/>
            <a:chOff x="4116" y="3072"/>
            <a:chExt cx="144" cy="480"/>
          </a:xfrm>
        </p:grpSpPr>
        <p:sp>
          <p:nvSpPr>
            <p:cNvPr id="15" name="Line 40"/>
            <p:cNvSpPr>
              <a:spLocks noChangeShapeType="1"/>
            </p:cNvSpPr>
            <p:nvPr/>
          </p:nvSpPr>
          <p:spPr bwMode="auto">
            <a:xfrm>
              <a:off x="4116" y="307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42"/>
            <p:cNvSpPr>
              <a:spLocks noChangeShapeType="1"/>
            </p:cNvSpPr>
            <p:nvPr/>
          </p:nvSpPr>
          <p:spPr bwMode="auto">
            <a:xfrm>
              <a:off x="411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43"/>
            <p:cNvSpPr>
              <a:spLocks noChangeShapeType="1"/>
            </p:cNvSpPr>
            <p:nvPr/>
          </p:nvSpPr>
          <p:spPr bwMode="auto">
            <a:xfrm>
              <a:off x="4260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5467350" y="4648200"/>
            <a:ext cx="838200" cy="685800"/>
            <a:chOff x="3444" y="2928"/>
            <a:chExt cx="528" cy="432"/>
          </a:xfrm>
        </p:grpSpPr>
        <p:sp>
          <p:nvSpPr>
            <p:cNvPr id="19" name="Line 44"/>
            <p:cNvSpPr>
              <a:spLocks noChangeShapeType="1"/>
            </p:cNvSpPr>
            <p:nvPr/>
          </p:nvSpPr>
          <p:spPr bwMode="auto">
            <a:xfrm>
              <a:off x="3444" y="292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45"/>
            <p:cNvSpPr>
              <a:spLocks noChangeShapeType="1"/>
            </p:cNvSpPr>
            <p:nvPr/>
          </p:nvSpPr>
          <p:spPr bwMode="auto">
            <a:xfrm flipH="1">
              <a:off x="3540" y="3024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504980" y="2108200"/>
            <a:ext cx="1338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0" i="0" dirty="0" err="1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Manubrium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854435" y="2924944"/>
            <a:ext cx="989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Sternum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259632" y="4005064"/>
            <a:ext cx="1680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0" i="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Xiphoid</a:t>
            </a: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Process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187624" y="5334000"/>
            <a:ext cx="1766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Costal </a:t>
            </a: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Cartilages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915150" y="3124200"/>
            <a:ext cx="1071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True Ribs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 algn="l">
              <a:spcBef>
                <a:spcPct val="0"/>
              </a:spcBef>
            </a:pPr>
            <a:r>
              <a:rPr lang="en-US" b="0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  (1-7)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6819772" y="4941168"/>
            <a:ext cx="1143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False Ribs </a:t>
            </a:r>
          </a:p>
          <a:p>
            <a:pPr algn="ctr">
              <a:spcBef>
                <a:spcPct val="0"/>
              </a:spcBef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(8 – 10)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55976" y="5445224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Floating Ribs</a:t>
            </a:r>
          </a:p>
          <a:p>
            <a:pPr algn="ctr">
              <a:spcBef>
                <a:spcPct val="0"/>
              </a:spcBef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(11 – 12)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1" grpId="0" autoUpdateAnimBg="0"/>
      <p:bldP spid="22" grpId="0" autoUpdateAnimBg="0"/>
      <p:bldP spid="23" grpId="0" autoUpdateAnimBg="0"/>
      <p:bldP spid="24" grpId="0" autoUpdateAnimBg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ndalus" pitchFamily="18" charset="-78"/>
                <a:cs typeface="Andalus" pitchFamily="18" charset="-78"/>
              </a:rPr>
              <a:t>Sternum</a:t>
            </a:r>
            <a:endParaRPr lang="en-CA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1143000" y="1340768"/>
            <a:ext cx="7772400" cy="4374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Central bone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of the chest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The clavicle and ribs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1 to 7 articulate with the sternum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1033" descr="rib_cage_anteri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3725" y="3048000"/>
            <a:ext cx="2606675" cy="3395663"/>
          </a:xfrm>
          <a:prstGeom prst="rect">
            <a:avLst/>
          </a:prstGeom>
          <a:noFill/>
        </p:spPr>
      </p:pic>
      <p:sp>
        <p:nvSpPr>
          <p:cNvPr id="6" name="Freeform 1030"/>
          <p:cNvSpPr>
            <a:spLocks/>
          </p:cNvSpPr>
          <p:nvPr/>
        </p:nvSpPr>
        <p:spPr bwMode="auto">
          <a:xfrm>
            <a:off x="5394325" y="3395663"/>
            <a:ext cx="547688" cy="1724025"/>
          </a:xfrm>
          <a:custGeom>
            <a:avLst/>
            <a:gdLst/>
            <a:ahLst/>
            <a:cxnLst>
              <a:cxn ang="0">
                <a:pos x="21" y="24"/>
              </a:cxn>
              <a:cxn ang="0">
                <a:pos x="3" y="36"/>
              </a:cxn>
              <a:cxn ang="0">
                <a:pos x="33" y="132"/>
              </a:cxn>
              <a:cxn ang="0">
                <a:pos x="69" y="156"/>
              </a:cxn>
              <a:cxn ang="0">
                <a:pos x="93" y="228"/>
              </a:cxn>
              <a:cxn ang="0">
                <a:pos x="105" y="846"/>
              </a:cxn>
              <a:cxn ang="0">
                <a:pos x="189" y="1086"/>
              </a:cxn>
              <a:cxn ang="0">
                <a:pos x="249" y="1008"/>
              </a:cxn>
              <a:cxn ang="0">
                <a:pos x="261" y="972"/>
              </a:cxn>
              <a:cxn ang="0">
                <a:pos x="255" y="804"/>
              </a:cxn>
              <a:cxn ang="0">
                <a:pos x="267" y="756"/>
              </a:cxn>
              <a:cxn ang="0">
                <a:pos x="279" y="720"/>
              </a:cxn>
              <a:cxn ang="0">
                <a:pos x="261" y="426"/>
              </a:cxn>
              <a:cxn ang="0">
                <a:pos x="297" y="180"/>
              </a:cxn>
              <a:cxn ang="0">
                <a:pos x="333" y="108"/>
              </a:cxn>
              <a:cxn ang="0">
                <a:pos x="345" y="72"/>
              </a:cxn>
              <a:cxn ang="0">
                <a:pos x="339" y="42"/>
              </a:cxn>
              <a:cxn ang="0">
                <a:pos x="249" y="0"/>
              </a:cxn>
              <a:cxn ang="0">
                <a:pos x="81" y="6"/>
              </a:cxn>
              <a:cxn ang="0">
                <a:pos x="21" y="24"/>
              </a:cxn>
            </a:cxnLst>
            <a:rect l="0" t="0" r="r" b="b"/>
            <a:pathLst>
              <a:path w="345" h="1086">
                <a:moveTo>
                  <a:pt x="21" y="24"/>
                </a:moveTo>
                <a:cubicBezTo>
                  <a:pt x="15" y="28"/>
                  <a:pt x="5" y="29"/>
                  <a:pt x="3" y="36"/>
                </a:cubicBezTo>
                <a:cubicBezTo>
                  <a:pt x="0" y="51"/>
                  <a:pt x="20" y="119"/>
                  <a:pt x="33" y="132"/>
                </a:cubicBezTo>
                <a:cubicBezTo>
                  <a:pt x="43" y="142"/>
                  <a:pt x="69" y="156"/>
                  <a:pt x="69" y="156"/>
                </a:cubicBezTo>
                <a:cubicBezTo>
                  <a:pt x="78" y="184"/>
                  <a:pt x="88" y="197"/>
                  <a:pt x="93" y="228"/>
                </a:cubicBezTo>
                <a:cubicBezTo>
                  <a:pt x="102" y="434"/>
                  <a:pt x="86" y="640"/>
                  <a:pt x="105" y="846"/>
                </a:cubicBezTo>
                <a:cubicBezTo>
                  <a:pt x="112" y="927"/>
                  <a:pt x="112" y="1034"/>
                  <a:pt x="189" y="1086"/>
                </a:cubicBezTo>
                <a:cubicBezTo>
                  <a:pt x="234" y="1075"/>
                  <a:pt x="236" y="1046"/>
                  <a:pt x="249" y="1008"/>
                </a:cubicBezTo>
                <a:cubicBezTo>
                  <a:pt x="253" y="996"/>
                  <a:pt x="261" y="972"/>
                  <a:pt x="261" y="972"/>
                </a:cubicBezTo>
                <a:cubicBezTo>
                  <a:pt x="258" y="924"/>
                  <a:pt x="245" y="855"/>
                  <a:pt x="255" y="804"/>
                </a:cubicBezTo>
                <a:cubicBezTo>
                  <a:pt x="258" y="788"/>
                  <a:pt x="262" y="772"/>
                  <a:pt x="267" y="756"/>
                </a:cubicBezTo>
                <a:cubicBezTo>
                  <a:pt x="271" y="744"/>
                  <a:pt x="279" y="720"/>
                  <a:pt x="279" y="720"/>
                </a:cubicBezTo>
                <a:cubicBezTo>
                  <a:pt x="276" y="615"/>
                  <a:pt x="270" y="527"/>
                  <a:pt x="261" y="426"/>
                </a:cubicBezTo>
                <a:cubicBezTo>
                  <a:pt x="269" y="206"/>
                  <a:pt x="256" y="304"/>
                  <a:pt x="297" y="180"/>
                </a:cubicBezTo>
                <a:cubicBezTo>
                  <a:pt x="306" y="154"/>
                  <a:pt x="322" y="133"/>
                  <a:pt x="333" y="108"/>
                </a:cubicBezTo>
                <a:cubicBezTo>
                  <a:pt x="338" y="96"/>
                  <a:pt x="345" y="72"/>
                  <a:pt x="345" y="72"/>
                </a:cubicBezTo>
                <a:cubicBezTo>
                  <a:pt x="343" y="62"/>
                  <a:pt x="344" y="51"/>
                  <a:pt x="339" y="42"/>
                </a:cubicBezTo>
                <a:cubicBezTo>
                  <a:pt x="330" y="26"/>
                  <a:pt x="272" y="15"/>
                  <a:pt x="249" y="0"/>
                </a:cubicBezTo>
                <a:cubicBezTo>
                  <a:pt x="192" y="8"/>
                  <a:pt x="138" y="0"/>
                  <a:pt x="81" y="6"/>
                </a:cubicBezTo>
                <a:cubicBezTo>
                  <a:pt x="38" y="35"/>
                  <a:pt x="59" y="33"/>
                  <a:pt x="21" y="24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1115616" y="3976688"/>
            <a:ext cx="28803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b="0" i="0" dirty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Sternum</a:t>
            </a:r>
            <a:r>
              <a:rPr lang="en-US" b="0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– </a:t>
            </a: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comprised of the </a:t>
            </a:r>
            <a:r>
              <a:rPr lang="en-US" b="0" i="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manubrium</a:t>
            </a:r>
            <a:r>
              <a:rPr lang="en-US" b="0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the </a:t>
            </a:r>
            <a:r>
              <a:rPr lang="en-US" b="0" i="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sternum </a:t>
            </a:r>
            <a:r>
              <a:rPr lang="en-US" b="0" i="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bodyand</a:t>
            </a: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the </a:t>
            </a:r>
            <a:r>
              <a:rPr lang="en-US" b="0" i="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xiphoid</a:t>
            </a:r>
            <a:r>
              <a:rPr lang="en-US" b="0" i="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process</a:t>
            </a:r>
            <a:endParaRPr lang="en-US" b="0" i="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Line 1031"/>
          <p:cNvSpPr>
            <a:spLocks noChangeShapeType="1"/>
          </p:cNvSpPr>
          <p:nvPr/>
        </p:nvSpPr>
        <p:spPr bwMode="auto">
          <a:xfrm flipH="1">
            <a:off x="3817938" y="43576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17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utoUpdateAnimBg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182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The Skeletal System</vt:lpstr>
      <vt:lpstr>The Ribs</vt:lpstr>
      <vt:lpstr>The Ribs</vt:lpstr>
      <vt:lpstr>Sternum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Skeletal System</dc:title>
  <dc:creator>Stephane</dc:creator>
  <cp:lastModifiedBy>Stephane</cp:lastModifiedBy>
  <cp:revision>3</cp:revision>
  <dcterms:created xsi:type="dcterms:W3CDTF">2012-09-13T01:22:29Z</dcterms:created>
  <dcterms:modified xsi:type="dcterms:W3CDTF">2012-09-13T01:57:39Z</dcterms:modified>
</cp:coreProperties>
</file>